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1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2754259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2754259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26acbafa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26acbafa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275452a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275452a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275452a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275452a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275452a6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275452a6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275452a6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275452a6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75425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275425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275a6de3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275a6de3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4fe110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4fe110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https://www.youtube.com/watch?v=Ps1idzOx6LA&amp;feature=youtu.be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94fe110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94fe110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247b829a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247b829a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27542594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27542594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96b7f7b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96b7f7b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96b7f7b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96b7f7b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96b7f7c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96b7f7c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96b7f7c0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96b7f7c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96b7f7c0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96b7f7c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275a6d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275a6d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275a6de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275a6de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275a6de3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275a6de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275a6de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275a6de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4fe110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4fe110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275a6de3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275a6de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275a6de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275a6de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2270ed0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2270ed0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2500a0a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2500a0a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94fe110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94fe110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4fe110c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94fe110c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4fe110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94fe110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2534a3b3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2534a3b3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26acbaf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26acbaf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11" Type="http://schemas.openxmlformats.org/officeDocument/2006/relationships/image" Target="../media/image45.png"/><Relationship Id="rId10" Type="http://schemas.openxmlformats.org/officeDocument/2006/relationships/image" Target="../media/image41.png"/><Relationship Id="rId9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eogebra.org/m/hMNc4eES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Ps1idzOx6LA" TargetMode="External"/><Relationship Id="rId4" Type="http://schemas.openxmlformats.org/officeDocument/2006/relationships/image" Target="../media/image5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vietnam-national20.kattis.com/problems/kingdomofcats" TargetMode="External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vietnam-national20.kattis.com/problems/kingdomofcats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antho20.kattis.com/problems/canthoexpressway" TargetMode="External"/><Relationship Id="rId4" Type="http://schemas.openxmlformats.org/officeDocument/2006/relationships/hyperlink" Target="https://cantho20.kattis.com/problems/canthoexpressway" TargetMode="External"/><Relationship Id="rId5" Type="http://schemas.openxmlformats.org/officeDocument/2006/relationships/hyperlink" Target="https://cantho20.kattis.com/problems/canthoexpressway" TargetMode="External"/><Relationship Id="rId6" Type="http://schemas.openxmlformats.org/officeDocument/2006/relationships/image" Target="../media/image65.png"/><Relationship Id="rId7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antho20.kattis.com/problems/canthoexpressway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deforces.com/contest/1216/problem/C" TargetMode="External"/><Relationship Id="rId4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deforces.com/contest/1216/problem/C" TargetMode="External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gif"/><Relationship Id="rId4" Type="http://schemas.openxmlformats.org/officeDocument/2006/relationships/image" Target="../media/image57.png"/><Relationship Id="rId5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p-algorithms.com/" TargetMode="External"/><Relationship Id="rId4" Type="http://schemas.openxmlformats.org/officeDocument/2006/relationships/hyperlink" Target="https://vlecomte.github.io/cp-geo.pdf" TargetMode="External"/><Relationship Id="rId5" Type="http://schemas.openxmlformats.org/officeDocument/2006/relationships/hyperlink" Target="https://drive.google.com/file/d/0BwcTB8a10LBwTFBGREdfbnNFYXM/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158349"/>
            <a:ext cx="7136700" cy="18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Computational Geometry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hóm N00</a:t>
            </a:r>
            <a:r>
              <a:rPr lang="en"/>
              <a:t>1.CS112.KHTN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B. Tích và góc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266325"/>
            <a:ext cx="813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2. Tích có hướng (Cross product):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Công thức theo hệ tọa độ ??? :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Với hai vector                           và                         thì  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Công thức hình học:</a:t>
            </a:r>
            <a:endParaRPr b="1"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                  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</a:t>
            </a: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</a:t>
            </a:r>
            <a:endParaRPr b="1" baseline="-25000"/>
          </a:p>
        </p:txBody>
      </p:sp>
      <p:pic>
        <p:nvPicPr>
          <p:cNvPr descr="a = (a_1,a_2)" id="147" name="Google Shape;147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75" y="2317750"/>
            <a:ext cx="11351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 = (b_1,b_2)" id="148" name="Google Shape;148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125" y="2317750"/>
            <a:ext cx="106387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275" y="2675100"/>
            <a:ext cx="3225100" cy="233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\times b = ||a||\,||b||sin(\theta)" id="150" name="Google Shape;150;p2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500" y="3389775"/>
            <a:ext cx="213894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\times b = a_1b_2 - a_2b_1 = \begin{vmatrix}a_1 &amp; b_1 \\ a_2 &amp; b_2 \end{vmatrix} " id="151" name="Google Shape;151;p2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5550" y="2183160"/>
            <a:ext cx="2790350" cy="5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B. Tích và góc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23825"/>
            <a:ext cx="7374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2. </a:t>
            </a:r>
            <a:r>
              <a:rPr b="1" lang="en">
                <a:solidFill>
                  <a:schemeClr val="accent1"/>
                </a:solidFill>
              </a:rPr>
              <a:t>Tích có hướng (Cross product):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Xác định hướng (Orientation):  </a:t>
            </a:r>
            <a:r>
              <a:rPr lang="en" sz="1500"/>
              <a:t>Giả sử đi từ điểm A -&gt; B , sau đó đi tiếp B -&gt; C.  Đặt                                      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Khi đó: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 nằm bên trái vector AB (hay chỗ B bẻ góc ngược chiều kim đồng hồ - CCW) 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 nằm bên phải vector AB (hay chỗ B bẻ góc cùng chiều kim đồng hồ - CW)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l">
              <a:spcBef>
                <a:spcPts val="160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A, B, C thẳng hàng </a:t>
            </a:r>
            <a:endParaRPr sz="13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</a:t>
            </a: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  </a:t>
            </a:r>
            <a:endParaRPr b="1" baseline="-250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00" y="2174450"/>
            <a:ext cx="1063075" cy="10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00" y="4011025"/>
            <a:ext cx="1297661" cy="10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500" y="3349275"/>
            <a:ext cx="1063075" cy="9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ient(A,B,C) = \overrightarrow{AB} \times \overrightarrow{AC}" id="162" name="Google Shape;162;p2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4950" y="2084775"/>
            <a:ext cx="176695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orient(A,B,C) &gt; 0" id="163" name="Google Shape;163;p2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5950" y="2995113"/>
            <a:ext cx="21849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orient(A,B,C) &lt; 0" id="164" name="Google Shape;164;p2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1000" y="3905450"/>
            <a:ext cx="21849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orient(A,B,C) = 0" id="165" name="Google Shape;165;p23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1000" y="4701150"/>
            <a:ext cx="2184946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C. Các phép biến đổi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66325"/>
            <a:ext cx="6760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Các phép biến đổi cơ bản: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Phép tịnh tiến (Translation): </a:t>
            </a:r>
            <a:endParaRPr b="1" sz="15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Tịnh tiến vector                       theo vector                        thì            ta có vector                      .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Ma trận tịnh tiến: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         Với                      là vector tịnh tiến thì ma trận tịnh tiến là: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descr="\overrightarrow{a} = (a_1,a_2) " id="173" name="Google Shape;173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75" y="2111175"/>
            <a:ext cx="96303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rightarrow{v} = (v_1,v_2) " id="174" name="Google Shape;174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950" y="2111175"/>
            <a:ext cx="95399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800" y="1608984"/>
            <a:ext cx="1724475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rightarrow{a'} = \overrightarrow{a} + \overrightarrow{v}" id="176" name="Google Shape;176;p2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800" y="2342625"/>
            <a:ext cx="94074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rightarrow{v} = (v_1,v_2) " id="177" name="Google Shape;177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350" y="3301775"/>
            <a:ext cx="95399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_v = \begin{bmatrix} 1 &amp; 0 &amp; v_1 \\ 0 &amp; 1 &amp; v_2 \\ 0 &amp; 0 &amp; 1\end{bmatrix}" id="178" name="Google Shape;178;p2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4375" y="3786825"/>
            <a:ext cx="1724476" cy="85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C. Các phép biến đổi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266325"/>
            <a:ext cx="7855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Các phép biến đổi cơ bản: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Phép vị tự (Scaling):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  Với tâm tỉ cự                           và tỉ số </a:t>
            </a:r>
            <a:r>
              <a:rPr lang="en" sz="1500">
                <a:solidFill>
                  <a:srgbClr val="000000"/>
                </a:solidFill>
              </a:rPr>
              <a:t>k</a:t>
            </a:r>
            <a:r>
              <a:rPr lang="en" sz="1500"/>
              <a:t> thì với mọi điểm                                 thì sẽ biến thành điểm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Với tâm tỉ cự                 thì tịnh tiến điểm </a:t>
            </a:r>
            <a:r>
              <a:rPr lang="en" sz="1500">
                <a:solidFill>
                  <a:srgbClr val="000000"/>
                </a:solidFill>
              </a:rPr>
              <a:t>A </a:t>
            </a:r>
            <a:r>
              <a:rPr lang="en" sz="1500"/>
              <a:t> theo         , sau đó thực hiện phép vị tự trên các điểm vừa mới tịnh tiến với tâm là </a:t>
            </a:r>
            <a:r>
              <a:rPr lang="en" sz="1500">
                <a:solidFill>
                  <a:srgbClr val="000000"/>
                </a:solidFill>
              </a:rPr>
              <a:t>O. </a:t>
            </a:r>
            <a:r>
              <a:rPr lang="en" sz="1500"/>
              <a:t>Cuối cùng là tịnh tiến các điểm theo           ta thu được công thức: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descr="K = O(0,0)" id="186" name="Google Shape;186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350" y="2149525"/>
            <a:ext cx="116781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= (a_1,a_2) \in \mathbb{R}^2" id="187" name="Google Shape;187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063" y="2149525"/>
            <a:ext cx="150518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' = (ka_1,ka_2)" id="188" name="Google Shape;188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075" y="2403525"/>
            <a:ext cx="14111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 \ne O" id="189" name="Google Shape;189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975" y="2876450"/>
            <a:ext cx="66842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rightarrow{KO}" id="190" name="Google Shape;190;p2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080" y="2747788"/>
            <a:ext cx="371312" cy="3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0383" y="3400625"/>
            <a:ext cx="2469567" cy="162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rightarrow{OK}" id="192" name="Google Shape;192;p2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9500" y="3065950"/>
            <a:ext cx="371324" cy="334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a'_1,a'_2) = (k(a_1 - k_1) + a_1,k(a_2 - k_2) + a_2)" id="193" name="Google Shape;193;p25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1025" y="3400625"/>
            <a:ext cx="406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6000" y="267750"/>
            <a:ext cx="2469575" cy="16962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C. Các phép biến đổi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266325"/>
            <a:ext cx="6430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Các phép biến đổi cơ bản: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Phép quay (Rotation):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Xoay điểm </a:t>
            </a:r>
            <a:r>
              <a:rPr lang="en" sz="1500">
                <a:solidFill>
                  <a:srgbClr val="000000"/>
                </a:solidFill>
              </a:rPr>
              <a:t>A</a:t>
            </a:r>
            <a:r>
              <a:rPr lang="en" sz="1500"/>
              <a:t> quanh gốc </a:t>
            </a:r>
            <a:r>
              <a:rPr lang="en" sz="1500">
                <a:solidFill>
                  <a:srgbClr val="000000"/>
                </a:solidFill>
              </a:rPr>
              <a:t>O</a:t>
            </a:r>
            <a:r>
              <a:rPr lang="en" sz="1500"/>
              <a:t> một góc     thu được điểm </a:t>
            </a:r>
            <a:r>
              <a:rPr lang="en" sz="1500">
                <a:solidFill>
                  <a:srgbClr val="000000"/>
                </a:solidFill>
              </a:rPr>
              <a:t>A’ </a:t>
            </a:r>
            <a:r>
              <a:rPr lang="en" sz="1500"/>
              <a:t>có công thức: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Ma trận xoay:</a:t>
            </a:r>
            <a:endParaRPr b="1" sz="15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Link: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Transformations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\theta" id="202" name="Google Shape;202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200" y="1926450"/>
            <a:ext cx="129758" cy="254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a'_1,a'_2) = (a_1cos(\theta) - a_2sin(\theta),a_1sin(\theta) + a_2cos(\theta))" id="203" name="Google Shape;203;p2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650" y="2180450"/>
            <a:ext cx="48380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500" y="1266331"/>
            <a:ext cx="2223200" cy="171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(\theta) = \begin{bmatrix} cos(\theta) &amp; -sin(\theta) \\ sin(\theta) &amp; cos(\theta) \end{bmatrix}" id="205" name="Google Shape;205;p2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1962" y="3048000"/>
            <a:ext cx="3538324" cy="7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Đường thẳng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Định nghĩa và một số tính chất: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Đường thẳng là tập các điểm </a:t>
            </a:r>
            <a:r>
              <a:rPr lang="en" sz="1500">
                <a:solidFill>
                  <a:srgbClr val="000000"/>
                </a:solidFill>
              </a:rPr>
              <a:t>(x,y)</a:t>
            </a:r>
            <a:r>
              <a:rPr lang="en" sz="1500"/>
              <a:t> thuộc phương trình </a:t>
            </a:r>
            <a:r>
              <a:rPr lang="en" sz="1500">
                <a:solidFill>
                  <a:srgbClr val="000000"/>
                </a:solidFill>
              </a:rPr>
              <a:t>P</a:t>
            </a:r>
            <a:r>
              <a:rPr lang="en" sz="1500"/>
              <a:t>: </a:t>
            </a:r>
            <a:r>
              <a:rPr lang="en" sz="1500">
                <a:solidFill>
                  <a:srgbClr val="000000"/>
                </a:solidFill>
              </a:rPr>
              <a:t>a.x + b.y = c (a</a:t>
            </a:r>
            <a:r>
              <a:rPr baseline="30000" lang="en" sz="1500">
                <a:solidFill>
                  <a:srgbClr val="000000"/>
                </a:solidFill>
              </a:rPr>
              <a:t>2</a:t>
            </a:r>
            <a:r>
              <a:rPr lang="en" sz="1500">
                <a:solidFill>
                  <a:srgbClr val="000000"/>
                </a:solidFill>
              </a:rPr>
              <a:t>+ b</a:t>
            </a:r>
            <a:r>
              <a:rPr baseline="30000" lang="en" sz="1500">
                <a:solidFill>
                  <a:srgbClr val="000000"/>
                </a:solidFill>
              </a:rPr>
              <a:t>2</a:t>
            </a:r>
            <a:r>
              <a:rPr lang="en" sz="1500">
                <a:solidFill>
                  <a:srgbClr val="000000"/>
                </a:solidFill>
              </a:rPr>
              <a:t> &gt; 0)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Nếu coi </a:t>
            </a:r>
            <a:r>
              <a:rPr lang="en" sz="1500">
                <a:solidFill>
                  <a:srgbClr val="000000"/>
                </a:solidFill>
              </a:rPr>
              <a:t>(a,b)</a:t>
            </a:r>
            <a:r>
              <a:rPr lang="en" sz="1500"/>
              <a:t> như vector thì phương trình</a:t>
            </a:r>
            <a:r>
              <a:rPr lang="en" sz="1500">
                <a:solidFill>
                  <a:srgbClr val="000000"/>
                </a:solidFill>
              </a:rPr>
              <a:t> P</a:t>
            </a:r>
            <a:r>
              <a:rPr lang="en" sz="1500"/>
              <a:t> có thể xem như là tích chấm :                           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Nếu lấy </a:t>
            </a:r>
            <a:r>
              <a:rPr lang="en" sz="1500">
                <a:solidFill>
                  <a:srgbClr val="000000"/>
                </a:solidFill>
              </a:rPr>
              <a:t>(b,-a) </a:t>
            </a:r>
            <a:r>
              <a:rPr lang="en" sz="1500"/>
              <a:t>như vector thì phương trình </a:t>
            </a:r>
            <a:r>
              <a:rPr lang="en" sz="1500">
                <a:solidFill>
                  <a:srgbClr val="000000"/>
                </a:solidFill>
              </a:rPr>
              <a:t>P </a:t>
            </a:r>
            <a:r>
              <a:rPr lang="en" sz="1500"/>
              <a:t>có thể xem như tích chéo: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Khoảng cách từ một điểm đến đường thẳng: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Khoảng cách điểm                            đến đường thẳng </a:t>
            </a:r>
            <a:r>
              <a:rPr lang="en" sz="1500">
                <a:solidFill>
                  <a:srgbClr val="000000"/>
                </a:solidFill>
              </a:rPr>
              <a:t>P</a:t>
            </a:r>
            <a:r>
              <a:rPr lang="en" sz="1500"/>
              <a:t> có công thức: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Bằng cách xét dấu phương trình </a:t>
            </a:r>
            <a:r>
              <a:rPr lang="en" sz="1500">
                <a:solidFill>
                  <a:srgbClr val="404040"/>
                </a:solidFill>
              </a:rPr>
              <a:t>a.x + b.y - c </a:t>
            </a:r>
            <a:r>
              <a:rPr lang="en" sz="1500"/>
              <a:t>, ta cũng có thể biết điểm </a:t>
            </a:r>
            <a:r>
              <a:rPr lang="en" sz="1500">
                <a:solidFill>
                  <a:srgbClr val="404040"/>
                </a:solidFill>
              </a:rPr>
              <a:t>(x,y) </a:t>
            </a:r>
            <a:r>
              <a:rPr lang="en" sz="1500"/>
              <a:t>nằm phía trái hay phía phải của đường thẳng.  </a:t>
            </a:r>
            <a:endParaRPr sz="1500"/>
          </a:p>
        </p:txBody>
      </p:sp>
      <p:pic>
        <p:nvPicPr>
          <p:cNvPr descr="(a,b).(x,y) = c" id="213" name="Google Shape;213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175" y="1939650"/>
            <a:ext cx="149411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b,-a) \times (x,y) = c" id="214" name="Google Shape;214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600" y="2193650"/>
            <a:ext cx="184727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= (a_1,a_2)" id="215" name="Google Shape;215;p2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50" y="2718125"/>
            <a:ext cx="1181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t = \frac{|a.a1 + b.a2 - c|}{\sqrt{a^2 + b^2}}" id="216" name="Google Shape;216;p2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50" y="2972133"/>
            <a:ext cx="2371374" cy="628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Đa giác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75150" y="1393650"/>
            <a:ext cx="8385900" cy="3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❖"/>
            </a:pPr>
            <a:r>
              <a:rPr b="1"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Tính diện tính của một đa giác lồi.</a:t>
            </a:r>
            <a:endParaRPr b="1"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❖"/>
            </a:pPr>
            <a:r>
              <a:rPr b="1"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Tìm bao lồi của một tập điểm.</a:t>
            </a:r>
            <a:endParaRPr b="1"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-8" l="0" r="0" t="18141"/>
          <a:stretch/>
        </p:blipFill>
        <p:spPr>
          <a:xfrm>
            <a:off x="1938975" y="445025"/>
            <a:ext cx="5544355" cy="27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E. Đa giác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663" y="3338750"/>
            <a:ext cx="4512675" cy="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00" y="4138875"/>
            <a:ext cx="7978950" cy="4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d the convex hull of a set of 2D points with Graham's scan method." id="238" name="Google Shape;238;p30" title="Graham Scan: find the convex hull of a point s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716350" cy="50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II. Bài tập</a:t>
            </a:r>
            <a:endParaRPr sz="4300"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ục Lục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UcPeriod"/>
            </a:pPr>
            <a:r>
              <a:rPr b="1" lang="en">
                <a:solidFill>
                  <a:schemeClr val="accent1"/>
                </a:solidFill>
              </a:rPr>
              <a:t>Các Khái niệm cơ bản 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Điểm và vector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Tích và góc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Các phép biến đổi hình học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Đường thẳng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Đa giác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UcPeriod"/>
            </a:pPr>
            <a:r>
              <a:rPr b="1" lang="en">
                <a:solidFill>
                  <a:schemeClr val="accent1"/>
                </a:solidFill>
              </a:rPr>
              <a:t>Bài Tập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Problem K - ICPC VN National 2020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Problem C - ICPC Asia Can Tho Regional 2020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Tính IOU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UcPeriod"/>
            </a:pPr>
            <a:r>
              <a:rPr b="1" lang="en"/>
              <a:t>White Sheet - CF #587 (Div.3)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K - ICPC VN National 2020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25"/>
            <a:ext cx="4175681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396300" y="1152425"/>
            <a:ext cx="4175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Tóm tắt đề bài: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Cho n điểm có tọa độ nguyên (1 ≤ n ≤ 50)  nằm trong đoạn[−10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] 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Tính số tứ giác lồi thỏa mãn các đỉnh của nó là các điểm trong n điểm cho ban đầu.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Input: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Output: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K - ICPC VN National 2020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396300" y="1152425"/>
            <a:ext cx="41757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Thuật toán: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Sử dụng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chọn ra 4 điểm từ n điểm, bộ 4 điểm sẽ thỏa mãn đề bài nếu: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Không có bộ 3 điểm nào trong 4 điểm đó thẳng hàng.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Không có điểm nào nằm trong tam giác do 3 điểm còn lại tạo thành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Các thao tác kiểm tra trên có thể đơn giản sử dụng công thức tính diện tích.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Độ phức tạp: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O(n</a:t>
            </a:r>
            <a:r>
              <a:rPr b="1" baseline="30000"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470675" y="3351575"/>
            <a:ext cx="2930700" cy="1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Lưu ý khi cài đặt: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Cẩn thận tràn số do phép nhân 2 số lớn (C++).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Tránh sử dụng số thực.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Kiểm tra cẩn thận các điểm theo vòng tròn đề phòng xét thiếu trường hợp.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700" y="1152425"/>
            <a:ext cx="405242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998" y="3433936"/>
            <a:ext cx="2659000" cy="11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C - ICPC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Asia Regional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2020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396300" y="1152425"/>
            <a:ext cx="4175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Tóm tắt đề bài: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Cho 2 đường thẳng a.x + b.y = c1 và  a.x + b.y = c2  (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−100 ≤ a, b, c1, c2 ≤ 100, a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+ b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&gt; 0 , c1 ≠ c2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 và đa giác lồi có không quá 6 điểm có giới hạn [−10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], kiểm tra xem đa giác lồi đó có giao với phần diện tích phía trong do 2 đường thẳng tạo thành hay không? (Phần giao phải có diện tích dương).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Input: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0 1 0 1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6 2 2 1 3 1 4 2 5 3 4 3 3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0 1 0 1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 2 -1 1 0 1 1 2 2 3 1 3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Output: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8300" y="1067037"/>
            <a:ext cx="2258826" cy="215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957" y="3219313"/>
            <a:ext cx="2191168" cy="17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C - ICPC Asia Regional 2020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396300" y="1152425"/>
            <a:ext cx="41757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Thuật toán: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Với mỗi điểm trên đa giác vẽ đường thẳng song song với hai đường thẳng đã cho và đi qua các điểm này.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Phương trình đi qua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(x0,y0)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có dạng: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	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a.x + b.y  = a.x0 + b.y0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-   Gọi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= {a.x0 + b.y0 | (x0,y0) thuộc đa giác}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Bây giờ bài toán trở thành xét giao nhau giữa 2 đoạn thẳng [min(c1,c2) , max(c1,c2)]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và đoạn [min(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),max(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)].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4825"/>
            <a:ext cx="4419600" cy="26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311700" y="3642275"/>
            <a:ext cx="4260300" cy="14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Lưu ý: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Vì diện tích giao phải dương nên cẩn thận trường hợp hai đoạn thẳng chỉ giao nhau tại các đầu mút.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00" y="1161725"/>
            <a:ext cx="4175699" cy="2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Tính IOU (Intersection over Union)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932" y="1152425"/>
            <a:ext cx="4990125" cy="38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Tính IOU (Intersection over Union)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0" y="1390650"/>
            <a:ext cx="31496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900" y="1390650"/>
            <a:ext cx="57150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Tính IOU (Intersection over Union)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888"/>
            <a:ext cx="4572000" cy="28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80613"/>
            <a:ext cx="4518325" cy="218226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C. White Sheet - CF #587 (Div. 3)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396300" y="1152425"/>
            <a:ext cx="4175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Tóm tắt đề bài: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Cho 1 hình chữ nhật màu trắng và 2 hình chữ nhật màu đen có tọa độ nằm trong khoảng [0,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].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	Kiểm tra xem hình chữ nhật màu trắng có thể nhìn thấy khi bị che bởi 2 hình chữ nhật màu đen còn lại hay không?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2 2 4 4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1 1 3 5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3 1 5 5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675" y="1266825"/>
            <a:ext cx="385762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C. White Sheet - CF #587 (Div. 3)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396300" y="1152425"/>
            <a:ext cx="41757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Area(Box0)  &gt;  Area(Box0 ∩ Box1)</a:t>
            </a:r>
            <a:r>
              <a:rPr lang="en" sz="1450">
                <a:solidFill>
                  <a:srgbClr val="4040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50">
              <a:solidFill>
                <a:srgbClr val="4040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+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Area(Box0 ∩ Box2)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Area(Box1 ∩ Box2)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675" y="1266825"/>
            <a:ext cx="385762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/>
        </p:nvSpPr>
        <p:spPr>
          <a:xfrm>
            <a:off x="5725975" y="2063325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7177200" y="3317100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6515750" y="2571750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Bài toán mở rộng: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5725975" y="2063325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7177200" y="3317100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500" y="1152425"/>
            <a:ext cx="5292724" cy="38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11163"/>
            <a:ext cx="3047999" cy="232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825" y="1811304"/>
            <a:ext cx="2163176" cy="15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01650" lvl="0" marL="457200" rtl="0" algn="ctr">
              <a:spcBef>
                <a:spcPts val="0"/>
              </a:spcBef>
              <a:spcAft>
                <a:spcPts val="0"/>
              </a:spcAft>
              <a:buSzPts val="4300"/>
              <a:buFont typeface="Open Sans"/>
              <a:buAutoNum type="romanUcPeriod"/>
            </a:pPr>
            <a:r>
              <a:rPr lang="en" sz="4300">
                <a:latin typeface="Open Sans"/>
                <a:ea typeface="Open Sans"/>
                <a:cs typeface="Open Sans"/>
                <a:sym typeface="Open Sans"/>
              </a:rPr>
              <a:t>Các khái niệm cơ bản</a:t>
            </a:r>
            <a:endParaRPr sz="4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patient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Bài toán mở rộng:</a:t>
            </a:r>
            <a:endParaRPr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5434213" y="1866600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6885438" y="3120375"/>
            <a:ext cx="513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263" y="1152425"/>
            <a:ext cx="5069947" cy="36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 rotWithShape="1">
          <a:blip r:embed="rId4">
            <a:alphaModFix/>
          </a:blip>
          <a:srcRect b="0" l="0" r="10047" t="0"/>
          <a:stretch/>
        </p:blipFill>
        <p:spPr>
          <a:xfrm>
            <a:off x="1634300" y="1152425"/>
            <a:ext cx="4734575" cy="1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1968436" y="1152425"/>
            <a:ext cx="4623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Minkowski Asteroids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988"/>
            <a:ext cx="8839200" cy="32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Tham Khảo</a:t>
            </a:r>
            <a:endParaRPr/>
          </a:p>
        </p:txBody>
      </p:sp>
      <p:sp>
        <p:nvSpPr>
          <p:cNvPr id="358" name="Google Shape;358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CP-Algorithms</a:t>
            </a:r>
            <a:endParaRPr b="1" sz="2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hlink"/>
                </a:solidFill>
                <a:hlinkClick r:id="rId4"/>
              </a:rPr>
              <a:t>2. Handbook of geometry for competitive programmers</a:t>
            </a:r>
            <a:endParaRPr b="1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hlink"/>
                </a:solidFill>
                <a:hlinkClick r:id="rId5"/>
              </a:rPr>
              <a:t>3. Tài Liệu Chuyên Tin Học - Quyển 3</a:t>
            </a:r>
            <a:endParaRPr b="1"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Điểm và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517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Biểu diễn theo dạng số phức: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Với mỗi điểm A(a,b) hoặc vector OA  trên mặt phẳng Oxy, ta có thể biểu diễn bằng một số phức có dạng </a:t>
            </a:r>
            <a:r>
              <a:rPr b="1" lang="en" sz="1500"/>
              <a:t>z = a + bi </a:t>
            </a:r>
            <a:r>
              <a:rPr lang="en" sz="1500"/>
              <a:t>.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b="1" lang="en" sz="1500" u="sng"/>
              <a:t>Ưu điểm: </a:t>
            </a:r>
            <a:r>
              <a:rPr lang="en" sz="1500"/>
              <a:t> Dễ thực hiện các thao tác trên vector (cộng, trừ, norm,  … 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 u="sng"/>
              <a:t>Khuyết điểm: </a:t>
            </a:r>
            <a:r>
              <a:rPr lang="en" sz="1500"/>
              <a:t>Khó kiểm soát được sự sai số. Để khắc phục thì có thể thêm hằng số epsilon để xét.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425" y="1325723"/>
            <a:ext cx="3105150" cy="24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483575" y="1266325"/>
            <a:ext cx="31350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483575" y="3793875"/>
            <a:ext cx="3105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Hình trên biểu diễn vector v = (5,3) 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và số phức z = 5 + 3i.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Điểm và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66325"/>
            <a:ext cx="421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Biểu diễn theo dạng số phức: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Đoạn code hình bên mô tả cách chuyển điểm A(3, 5) thành số phức sử dụng thư viện </a:t>
            </a:r>
            <a:r>
              <a:rPr b="1" lang="en" sz="1500"/>
              <a:t>cmath</a:t>
            </a:r>
            <a:r>
              <a:rPr lang="en" sz="1500"/>
              <a:t> trong </a:t>
            </a:r>
            <a:r>
              <a:rPr b="1" lang="en" sz="1500"/>
              <a:t>python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Phần thực trong </a:t>
            </a:r>
            <a:r>
              <a:rPr b="1" lang="en" sz="1500"/>
              <a:t>z (z.real) </a:t>
            </a:r>
            <a:r>
              <a:rPr lang="en" sz="1500"/>
              <a:t>là hoành độ của 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Phần ảo trong </a:t>
            </a:r>
            <a:r>
              <a:rPr b="1" lang="en" sz="1500"/>
              <a:t>z (z.imag)</a:t>
            </a:r>
            <a:r>
              <a:rPr lang="en" sz="1500"/>
              <a:t> là tung độ của A.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00" y="1598213"/>
            <a:ext cx="4312200" cy="263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AutoNum type="alphaU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Điểm và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266325"/>
            <a:ext cx="4215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Biểu diễn theo dạng số phức: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Giả sử có 2 vector u = (1,2) và v = (3,4).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Các phép toán cơ bản có thể thực hiện trên 2 vector này 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Cộng 2 vector.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Trừ 2 vector.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Nhân vector cho một vô hướng.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25"/>
            <a:ext cx="4364074" cy="38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B. Tích và góc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Tích vô hướng (Dot product):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Định nghĩa (Đại số): 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 </a:t>
            </a:r>
            <a:r>
              <a:rPr lang="en" sz="1500"/>
              <a:t>-</a:t>
            </a:r>
            <a:r>
              <a:rPr b="1" lang="en" sz="1500"/>
              <a:t>    </a:t>
            </a:r>
            <a:r>
              <a:rPr lang="en" sz="1500"/>
              <a:t>Tích vô hướng của hai vector </a:t>
            </a:r>
            <a:r>
              <a:rPr lang="en" sz="1500">
                <a:solidFill>
                  <a:srgbClr val="000000"/>
                </a:solidFill>
              </a:rPr>
              <a:t>a = (a</a:t>
            </a:r>
            <a:r>
              <a:rPr baseline="-25000" lang="en" sz="1500">
                <a:solidFill>
                  <a:srgbClr val="000000"/>
                </a:solidFill>
              </a:rPr>
              <a:t>1</a:t>
            </a:r>
            <a:r>
              <a:rPr lang="en" sz="1500">
                <a:solidFill>
                  <a:srgbClr val="000000"/>
                </a:solidFill>
              </a:rPr>
              <a:t>,a</a:t>
            </a:r>
            <a:r>
              <a:rPr baseline="-25000" lang="en" sz="1500">
                <a:solidFill>
                  <a:srgbClr val="000000"/>
                </a:solidFill>
              </a:rPr>
              <a:t>2</a:t>
            </a:r>
            <a:r>
              <a:rPr lang="en" sz="1500">
                <a:solidFill>
                  <a:srgbClr val="000000"/>
                </a:solidFill>
              </a:rPr>
              <a:t>)</a:t>
            </a:r>
            <a:r>
              <a:rPr lang="en" sz="1500"/>
              <a:t> và </a:t>
            </a:r>
            <a:r>
              <a:rPr lang="en" sz="1500">
                <a:solidFill>
                  <a:srgbClr val="000000"/>
                </a:solidFill>
              </a:rPr>
              <a:t>b = (b</a:t>
            </a:r>
            <a:r>
              <a:rPr baseline="-25000" lang="en" sz="1500">
                <a:solidFill>
                  <a:srgbClr val="000000"/>
                </a:solidFill>
              </a:rPr>
              <a:t>1</a:t>
            </a:r>
            <a:r>
              <a:rPr lang="en" sz="1500">
                <a:solidFill>
                  <a:srgbClr val="000000"/>
                </a:solidFill>
              </a:rPr>
              <a:t>,b</a:t>
            </a:r>
            <a:r>
              <a:rPr baseline="-25000" lang="en" sz="1500">
                <a:solidFill>
                  <a:srgbClr val="000000"/>
                </a:solidFill>
              </a:rPr>
              <a:t>2</a:t>
            </a:r>
            <a:r>
              <a:rPr lang="en" sz="1500">
                <a:solidFill>
                  <a:srgbClr val="000000"/>
                </a:solidFill>
              </a:rPr>
              <a:t>)</a:t>
            </a:r>
            <a:r>
              <a:rPr lang="en" sz="1500"/>
              <a:t> được định nghĩa là: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9144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Nếu  hai vector được xem như là một </a:t>
            </a:r>
            <a:r>
              <a:rPr b="1" lang="en" sz="1500"/>
              <a:t>ma trận hàng</a:t>
            </a:r>
            <a:r>
              <a:rPr lang="en" sz="1500"/>
              <a:t> thì ta có thể viết lại: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 baseline="-25000"/>
          </a:p>
        </p:txBody>
      </p:sp>
      <p:pic>
        <p:nvPicPr>
          <p:cNvPr descr="a.b = a_{1}b_{1} + a_{2}b_{2}" id="115" name="Google Shape;115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625" y="2571750"/>
            <a:ext cx="20118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b = ab^{T}" id="116" name="Google Shape;116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625" y="3523025"/>
            <a:ext cx="106387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B. Tích và góc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266325"/>
            <a:ext cx="577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Tích vô hướng (Dot product):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b="1" lang="en" sz="1500"/>
              <a:t>Định nghĩa (Hình học):  </a:t>
            </a:r>
            <a:r>
              <a:rPr lang="en" sz="1500"/>
              <a:t>Tích giữa độ dài của vector thứ nhất và độ dài của hình chiếu của vector thứ hai trên vector thứ nhất.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        Trong đó:                      là góc giữa 2 vetor a và b.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</a:t>
            </a: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 baseline="-250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300" y="1266325"/>
            <a:ext cx="3054700" cy="218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b = ||a||\,||b||cos(\theta)" id="125" name="Google Shape;125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350" y="2571750"/>
            <a:ext cx="19538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\in [0,\pi]" id="126" name="Google Shape;126;p2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900" y="3133825"/>
            <a:ext cx="84315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B. Tích và góc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266325"/>
            <a:ext cx="7182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Tích vô hướng (Dot product):</a:t>
            </a:r>
            <a:endParaRPr b="1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Một số tính chất thông qua tích vô hướng:</a:t>
            </a:r>
            <a:endParaRPr sz="15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Độ dài của vector a:  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1371600" rtl="0" algn="l">
              <a:spcBef>
                <a:spcPts val="16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Phép chiếu của a lên b: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-323850" lvl="1" marL="1371600" rtl="0" algn="l">
              <a:spcBef>
                <a:spcPts val="16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Góc giữa hai vector: 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</a:t>
            </a:r>
            <a:r>
              <a:rPr b="1" lang="en"/>
              <a:t>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 baseline="-250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738" y="666475"/>
            <a:ext cx="15621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138" y="2123800"/>
            <a:ext cx="14573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750" y="3432325"/>
            <a:ext cx="1697822" cy="122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|a|| = \sqrt{a.a}" id="137" name="Google Shape;137;p2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350" y="1952825"/>
            <a:ext cx="11351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 = \frac{a.b}{||b||}" id="138" name="Google Shape;138;p2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750" y="2816250"/>
            <a:ext cx="726218" cy="36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= arccos(\frac{a.b}{||a||\,||b||})" id="139" name="Google Shape;139;p21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1350" y="3790600"/>
            <a:ext cx="1239024" cy="3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